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12192000" cy="6858000"/>
  <p:embeddedFontLst>
    <p:embeddedFont>
      <p:font typeface="Montserrat" panose="020B0604020202020204" charset="-7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Lato" panose="020B0604020202020204" charset="-70"/>
      <p:regular r:id="rId23"/>
      <p:bold r:id="rId24"/>
      <p:italic r:id="rId25"/>
      <p:boldItalic r:id="rId26"/>
    </p:embeddedFont>
  </p:embeddedFontLst>
  <p:custDataLst>
    <p:tags r:id="rId2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D6jyDTDqm0z+SFh7QJXpkXkO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5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86838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531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20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58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372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32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938d3952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938d39527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306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733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03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938d39527_1_24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g15938d39527_1_24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938d39527_1_2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g15938d39527_1_2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g15938d39527_1_2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g15938d39527_1_2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g15938d39527_1_24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17" name="Google Shape;17;g15938d39527_1_24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8" name="Google Shape;18;g15938d39527_1_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938d39527_1_120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938d39527_1_12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g15938d39527_1_12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g15938d39527_1_12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g15938d39527_1_12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g15938d39527_1_12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g15938d39527_1_12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g15938d39527_1_12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g15938d39527_1_12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g15938d39527_1_12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g15938d39527_1_12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g15938d39527_1_1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g15938d39527_1_12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g15938d39527_1_12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g15938d39527_1_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g15938d39527_1_12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g15938d39527_1_12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g15938d39527_1_12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g15938d39527_1_12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g15938d39527_1_120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938d39527_1_120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g15938d39527_1_1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38d39527_1_1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938d39527_1_145"/>
          <p:cNvSpPr txBox="1">
            <a:spLocks noGrp="1"/>
          </p:cNvSpPr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700"/>
              <a:buNone/>
              <a:defRPr sz="1400" b="1" i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15938d39527_1_145"/>
          <p:cNvSpPr txBox="1">
            <a:spLocks noGrp="1"/>
          </p:cNvSpPr>
          <p:nvPr>
            <p:ph type="body" idx="1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7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marL="3200400" lvl="6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marL="3657600" lvl="7" indent="-228600" algn="l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marL="4114800" lvl="8" indent="-228600" algn="l" rtl="0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5938d39527_1_1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5938d39527_1_1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g15938d39527_1_1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 rtl="0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938d39527_1_34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938d39527_1_3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g15938d39527_1_3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g15938d39527_1_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g15938d39527_1_3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g15938d39527_1_3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g15938d39527_1_3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g15938d39527_1_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g15938d39527_1_3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g15938d39527_1_3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g15938d39527_1_3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g15938d39527_1_3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g15938d39527_1_3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g15938d39527_1_3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g15938d39527_1_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g15938d39527_1_3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g15938d39527_1_3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g15938d39527_1_3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g15938d39527_1_3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g15938d39527_1_34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5938d39527_1_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938d39527_1_5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938d39527_1_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g15938d39527_1_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g15938d39527_1_56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6" name="Google Shape;46;g15938d39527_1_56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15938d39527_1_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938d39527_1_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938d39527_1_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g15938d39527_1_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g15938d39527_1_6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3" name="Google Shape;53;g15938d39527_1_6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g15938d39527_1_63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g15938d39527_1_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938d39527_1_71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938d39527_1_7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g15938d39527_1_7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g15938d39527_1_71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1" name="Google Shape;61;g15938d39527_1_7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938d39527_1_7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938d39527_1_7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g15938d39527_1_7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g15938d39527_1_77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7" name="Google Shape;67;g15938d39527_1_77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g15938d39527_1_7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938d39527_1_84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938d39527_1_8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g15938d39527_1_8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g15938d39527_1_8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g15938d39527_1_8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g15938d39527_1_8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g15938d39527_1_8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g15938d39527_1_8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g15938d39527_1_8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g15938d39527_1_8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g15938d39527_1_8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g15938d39527_1_8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g15938d39527_1_8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g15938d39527_1_8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g15938d39527_1_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g15938d39527_1_8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g15938d39527_1_8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g15938d39527_1_8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g15938d39527_1_8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g15938d39527_1_84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5938d39527_1_8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938d39527_1_10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938d39527_1_10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g15938d39527_1_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g15938d39527_1_106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6" name="Google Shape;96;g15938d39527_1_106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7" name="Google Shape;97;g15938d39527_1_106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g15938d39527_1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938d39527_1_114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938d39527_1_11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g15938d39527_1_11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g15938d39527_1_114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g15938d39527_1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938d39527_1_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g15938d39527_1_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g15938d39527_1_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sa.smm.lt/wp-content/uploads/2022/06/Tyrimo-ataskaita-2022-06-10.pdf" TargetMode="External"/><Relationship Id="rId3" Type="http://schemas.openxmlformats.org/officeDocument/2006/relationships/hyperlink" Target="https://www.mokykla2030.lt/ugdymo-turinio-atnaujinimas/" TargetMode="External"/><Relationship Id="rId7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mokykla2030.lt/infografikai/" TargetMode="External"/><Relationship Id="rId5" Type="http://schemas.openxmlformats.org/officeDocument/2006/relationships/hyperlink" Target="https://www.mokykla2030.lt/susitikimai-ir-pristatymai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"/>
            <p:cNvSpPr/>
            <p:nvPr/>
          </p:nvSpPr>
          <p:spPr>
            <a:xfrm>
              <a:off x="1304925" y="1266825"/>
              <a:ext cx="9582150" cy="4305300"/>
            </a:xfrm>
            <a:custGeom>
              <a:avLst/>
              <a:gdLst/>
              <a:ahLst/>
              <a:cxnLst/>
              <a:rect l="l" t="t" r="r" b="b"/>
              <a:pathLst>
                <a:path w="9582150" h="4305300" extrusionOk="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2625" y="1414526"/>
              <a:ext cx="9296400" cy="4038600"/>
            </a:xfrm>
            <a:custGeom>
              <a:avLst/>
              <a:gdLst/>
              <a:ahLst/>
              <a:cxnLst/>
              <a:rect l="l" t="t" r="r" b="b"/>
              <a:pathLst>
                <a:path w="9296400" h="4038600" extrusionOk="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w="9525" cap="flat" cmpd="sng">
              <a:solidFill>
                <a:srgbClr val="BBD0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33975" y="1266825"/>
              <a:ext cx="1924050" cy="733425"/>
            </a:xfrm>
            <a:custGeom>
              <a:avLst/>
              <a:gdLst/>
              <a:ahLst/>
              <a:cxnLst/>
              <a:rect l="l" t="t" r="r" b="b"/>
              <a:pathLst>
                <a:path w="1924050" h="733425" extrusionOk="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253101" y="1271651"/>
              <a:ext cx="1695450" cy="647700"/>
            </a:xfrm>
            <a:custGeom>
              <a:avLst/>
              <a:gdLst/>
              <a:ahLst/>
              <a:cxnLst/>
              <a:rect l="l" t="t" r="r" b="b"/>
              <a:pathLst>
                <a:path w="1695450" h="647700" extrusionOk="0">
                  <a:moveTo>
                    <a:pt x="0" y="0"/>
                  </a:moveTo>
                  <a:lnTo>
                    <a:pt x="0" y="640079"/>
                  </a:lnTo>
                </a:path>
                <a:path w="1695450" h="647700" extrusionOk="0">
                  <a:moveTo>
                    <a:pt x="1695450" y="0"/>
                  </a:moveTo>
                  <a:lnTo>
                    <a:pt x="1695450" y="640079"/>
                  </a:lnTo>
                </a:path>
                <a:path w="1695450" h="647700" extrusionOk="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w="9525" cap="flat" cmpd="sng">
              <a:solidFill>
                <a:srgbClr val="D3EAF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7" name="Google Shape;147;p1"/>
          <p:cNvSpPr txBox="1">
            <a:spLocks noGrp="1"/>
          </p:cNvSpPr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12700" lvl="0" indent="0" algn="ctr" rtl="0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 descr="Parents Have The Right to Know What Their Kids Are Learning - South Boston  Tod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025" rIns="0" bIns="0" anchor="t" anchorCtr="0">
            <a:spAutoFit/>
          </a:bodyPr>
          <a:lstStyle/>
          <a:p>
            <a:pPr marL="12700" marR="5080" lvl="0" indent="0" algn="l" rtl="0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155" name="Google Shape;155;p2"/>
            <p:cNvSpPr/>
            <p:nvPr/>
          </p:nvSpPr>
          <p:spPr>
            <a:xfrm>
              <a:off x="5476875" y="619125"/>
              <a:ext cx="5495925" cy="5505450"/>
            </a:xfrm>
            <a:custGeom>
              <a:avLst/>
              <a:gdLst/>
              <a:ahLst/>
              <a:cxnLst/>
              <a:rect l="l" t="t" r="r" b="b"/>
              <a:pathLst>
                <a:path w="5495925" h="5505450" extrusionOk="0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96051" y="1147826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241300" marR="5080" lvl="0" indent="-22860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160" name="Google Shape;160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10626" y="1147825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-2539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164" name="Google Shape;164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996051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175" rIns="0" bIns="0" anchor="t" anchorCtr="0">
            <a:spAutoFit/>
          </a:bodyPr>
          <a:lstStyle/>
          <a:p>
            <a:pPr marL="12700" marR="508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168" name="Google Shape;168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10626" y="3462401"/>
              <a:ext cx="2152650" cy="2143125"/>
            </a:xfrm>
            <a:custGeom>
              <a:avLst/>
              <a:gdLst/>
              <a:ahLst/>
              <a:cxnLst/>
              <a:rect l="l" t="t" r="r" b="b"/>
              <a:pathLst>
                <a:path w="2152650" h="2143125" extrusionOk="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0" name="Google Shape;170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25" rIns="0" bIns="0" anchor="t" anchorCtr="0">
            <a:spAutoFit/>
          </a:bodyPr>
          <a:lstStyle/>
          <a:p>
            <a:pPr marL="12700" marR="5080" lvl="0" indent="-7620" algn="ctr" rtl="0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50" b="1" i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77" name="Google Shape;177;p3"/>
            <p:cNvSpPr/>
            <p:nvPr/>
          </p:nvSpPr>
          <p:spPr>
            <a:xfrm>
              <a:off x="2390838" y="3533267"/>
              <a:ext cx="7600950" cy="1304290"/>
            </a:xfrm>
            <a:custGeom>
              <a:avLst/>
              <a:gdLst/>
              <a:ahLst/>
              <a:cxnLst/>
              <a:rect l="l" t="t" r="r" b="b"/>
              <a:pathLst>
                <a:path w="7600950" h="1304289" extrusionOk="0">
                  <a:moveTo>
                    <a:pt x="7600950" y="0"/>
                  </a:moveTo>
                  <a:lnTo>
                    <a:pt x="7600950" y="275209"/>
                  </a:lnTo>
                </a:path>
                <a:path w="7600950" h="1304289" extrusionOk="0">
                  <a:moveTo>
                    <a:pt x="0" y="0"/>
                  </a:moveTo>
                  <a:lnTo>
                    <a:pt x="0" y="265684"/>
                  </a:lnTo>
                </a:path>
                <a:path w="7600950" h="1304289" extrusionOk="0">
                  <a:moveTo>
                    <a:pt x="1924050" y="0"/>
                  </a:moveTo>
                  <a:lnTo>
                    <a:pt x="1924050" y="1294384"/>
                  </a:lnTo>
                </a:path>
                <a:path w="7600950" h="1304289" extrusionOk="0">
                  <a:moveTo>
                    <a:pt x="3781425" y="0"/>
                  </a:moveTo>
                  <a:lnTo>
                    <a:pt x="3781425" y="265684"/>
                  </a:lnTo>
                </a:path>
                <a:path w="7600950" h="1304289" extrusionOk="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w="730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11407" y="2076957"/>
              <a:ext cx="800100" cy="1457325"/>
            </a:xfrm>
            <a:custGeom>
              <a:avLst/>
              <a:gdLst/>
              <a:ahLst/>
              <a:cxnLst/>
              <a:rect l="l" t="t" r="r" b="b"/>
              <a:pathLst>
                <a:path w="80010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501881" y="2472308"/>
              <a:ext cx="314325" cy="676275"/>
            </a:xfrm>
            <a:custGeom>
              <a:avLst/>
              <a:gdLst/>
              <a:ahLst/>
              <a:cxnLst/>
              <a:rect l="l" t="t" r="r" b="b"/>
              <a:pathLst>
                <a:path w="314325" h="676275" extrusionOk="0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w="9525" cap="flat" cmpd="sng">
              <a:solidFill>
                <a:srgbClr val="3735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533525" y="2066925"/>
              <a:ext cx="1771014" cy="1466850"/>
            </a:xfrm>
            <a:custGeom>
              <a:avLst/>
              <a:gdLst/>
              <a:ahLst/>
              <a:cxnLst/>
              <a:rect l="l" t="t" r="r" b="b"/>
              <a:pathLst>
                <a:path w="1771014" h="1466850" extrusionOk="0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367151" y="2071751"/>
              <a:ext cx="0" cy="1466215"/>
            </a:xfrm>
            <a:custGeom>
              <a:avLst/>
              <a:gdLst/>
              <a:ahLst/>
              <a:cxnLst/>
              <a:rect l="l" t="t" r="r" b="b"/>
              <a:pathLst>
                <a:path w="120000" h="1466214" extrusionOk="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09950" y="2066925"/>
              <a:ext cx="1790064" cy="1466850"/>
            </a:xfrm>
            <a:custGeom>
              <a:avLst/>
              <a:gdLst/>
              <a:ahLst/>
              <a:cxnLst/>
              <a:rect l="l" t="t" r="r" b="b"/>
              <a:pathLst>
                <a:path w="1790064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86375" y="2076450"/>
              <a:ext cx="1818639" cy="1457325"/>
            </a:xfrm>
            <a:custGeom>
              <a:avLst/>
              <a:gdLst/>
              <a:ahLst/>
              <a:cxnLst/>
              <a:rect l="l" t="t" r="r" b="b"/>
              <a:pathLst>
                <a:path w="1818640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191375" y="2066925"/>
              <a:ext cx="1828164" cy="1466850"/>
            </a:xfrm>
            <a:custGeom>
              <a:avLst/>
              <a:gdLst/>
              <a:ahLst/>
              <a:cxnLst/>
              <a:rect l="l" t="t" r="r" b="b"/>
              <a:pathLst>
                <a:path w="1828165" h="1466850" extrusionOk="0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67169" y="2067432"/>
              <a:ext cx="971550" cy="1466850"/>
            </a:xfrm>
            <a:custGeom>
              <a:avLst/>
              <a:gdLst/>
              <a:ahLst/>
              <a:cxnLst/>
              <a:rect l="l" t="t" r="r" b="b"/>
              <a:pathLst>
                <a:path w="971550" h="1466850" extrusionOk="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200275" y="2486024"/>
              <a:ext cx="6120130" cy="609600"/>
            </a:xfrm>
            <a:custGeom>
              <a:avLst/>
              <a:gdLst/>
              <a:ahLst/>
              <a:cxnLst/>
              <a:rect l="l" t="t" r="r" b="b"/>
              <a:pathLst>
                <a:path w="6120130" h="609600" extrusionOk="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w="6120130" h="609600" extrusionOk="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w="6120130" h="609600" extrusionOk="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pic>
          <p:nvPicPr>
            <p:cNvPr id="188" name="Google Shape;18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679450" marR="5080" lvl="0" indent="-66738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393700" marR="387985" lvl="0" indent="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96" name="Google Shape;196;p3"/>
            <p:cNvSpPr/>
            <p:nvPr/>
          </p:nvSpPr>
          <p:spPr>
            <a:xfrm>
              <a:off x="5928486" y="2561208"/>
              <a:ext cx="531495" cy="447675"/>
            </a:xfrm>
            <a:custGeom>
              <a:avLst/>
              <a:gdLst/>
              <a:ahLst/>
              <a:cxnLst/>
              <a:rect l="l" t="t" r="r" b="b"/>
              <a:pathLst>
                <a:path w="531495" h="447675" extrusionOk="0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w="531495" h="447675" extrusionOk="0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w="531495" h="447675" extrusionOk="0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w="531495" h="447675" extrusionOk="0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w="531495" h="447675" extrusionOk="0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w="531495" h="447675" extrusionOk="0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096375" y="2076450"/>
              <a:ext cx="1828164" cy="1457325"/>
            </a:xfrm>
            <a:custGeom>
              <a:avLst/>
              <a:gdLst/>
              <a:ahLst/>
              <a:cxnLst/>
              <a:rect l="l" t="t" r="r" b="b"/>
              <a:pathLst>
                <a:path w="1828165" h="1457325" extrusionOk="0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86925" y="2552700"/>
              <a:ext cx="685165" cy="637540"/>
            </a:xfrm>
            <a:custGeom>
              <a:avLst/>
              <a:gdLst/>
              <a:ahLst/>
              <a:cxnLst/>
              <a:rect l="l" t="t" r="r" b="b"/>
              <a:pathLst>
                <a:path w="685165" h="637539" extrusionOk="0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w="685165" h="637539" extrusionOk="0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w="685165" h="637539" extrusionOk="0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w="685165" h="637539" extrusionOk="0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9" name="Google Shape;199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marR="5080" lvl="0" indent="647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"/>
          <p:cNvSpPr txBox="1">
            <a:spLocks noGrp="1"/>
          </p:cNvSpPr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marL="15875" lvl="0" indent="0" algn="ctr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lang="en-GB" sz="24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7842250" y="1141050"/>
            <a:ext cx="3884400" cy="11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075" rIns="0" bIns="0" anchor="t" anchorCtr="0">
            <a:spAutoFit/>
          </a:bodyPr>
          <a:lstStyle/>
          <a:p>
            <a:pPr marL="1441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Pažinimo kompetencija</a:t>
            </a:r>
            <a:endParaRPr sz="1800"/>
          </a:p>
          <a:p>
            <a:pPr marL="12700" marR="5080" lvl="0" indent="0" algn="l" rtl="0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/>
          </a:p>
        </p:txBody>
      </p:sp>
      <p:sp>
        <p:nvSpPr>
          <p:cNvPr id="207" name="Google Shape;207;p4"/>
          <p:cNvSpPr txBox="1"/>
          <p:nvPr/>
        </p:nvSpPr>
        <p:spPr>
          <a:xfrm>
            <a:off x="8197226" y="2454375"/>
            <a:ext cx="3884400" cy="18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25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Pilietiškumo kompetencija</a:t>
            </a:r>
            <a:endParaRPr sz="1800"/>
          </a:p>
          <a:p>
            <a:pPr marL="20320" marR="153035" lvl="0" indent="0" algn="l" rtl="0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vertybės, nuostatos, supratimas ir praktinio veikimo gebėjimai, įgalinantys ugdyt is pilietinį</a:t>
            </a:r>
            <a:endParaRPr sz="1200"/>
          </a:p>
          <a:p>
            <a:pPr marL="2032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tapatumą ir stiprinti pilietinę galią, kartu su kitais</a:t>
            </a:r>
            <a:endParaRPr sz="1200"/>
          </a:p>
          <a:p>
            <a:pPr marL="2032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kūrybiškai ir socialiai atsakingai kurti</a:t>
            </a:r>
            <a:endParaRPr sz="1200"/>
          </a:p>
          <a:p>
            <a:pPr marL="20320" lvl="0" indent="0" algn="l" rtl="0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demokratišką visuomenę, st iprinti Lietuvos</a:t>
            </a:r>
            <a:endParaRPr sz="1200"/>
          </a:p>
          <a:p>
            <a:pPr marL="20320" lvl="0" indent="0" algn="l" rtl="0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valstybingumą tarptautinėje bendrijoje</a:t>
            </a:r>
            <a:endParaRPr sz="1200"/>
          </a:p>
        </p:txBody>
      </p:sp>
      <p:sp>
        <p:nvSpPr>
          <p:cNvPr id="208" name="Google Shape;208;p4"/>
          <p:cNvSpPr txBox="1"/>
          <p:nvPr/>
        </p:nvSpPr>
        <p:spPr>
          <a:xfrm>
            <a:off x="378925" y="1008800"/>
            <a:ext cx="3884400" cy="13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9850" rIns="0" bIns="0" anchor="t" anchorCtr="0">
            <a:spAutoFit/>
          </a:bodyPr>
          <a:lstStyle/>
          <a:p>
            <a:pPr marL="32194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Komunikavimo kompetencija</a:t>
            </a:r>
            <a:endParaRPr sz="1800"/>
          </a:p>
          <a:p>
            <a:pPr marL="12700" marR="5080" lvl="0" indent="247650" algn="r" rtl="0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gebėjimai kurti, perduot i ir suprasti žinias (faktus, požiūrius ar asmenines nuostatas) etiškai naudojant is verbalinėmis ir neverbalinėmis</a:t>
            </a:r>
            <a:endParaRPr sz="1200"/>
          </a:p>
          <a:p>
            <a:pPr marL="0" marR="8255" lvl="0" indent="0" algn="r" rtl="0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priemonėmis ir technologijomis</a:t>
            </a:r>
            <a:endParaRPr sz="1200"/>
          </a:p>
        </p:txBody>
      </p:sp>
      <p:sp>
        <p:nvSpPr>
          <p:cNvPr id="209" name="Google Shape;209;p4"/>
          <p:cNvSpPr txBox="1"/>
          <p:nvPr/>
        </p:nvSpPr>
        <p:spPr>
          <a:xfrm>
            <a:off x="298350" y="2811075"/>
            <a:ext cx="3631500" cy="16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4064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Socialinė, emocinė ir sveikos</a:t>
            </a:r>
            <a:endParaRPr sz="1800"/>
          </a:p>
          <a:p>
            <a:pPr marL="0" marR="41910" lvl="0" indent="0" algn="r" rtl="0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gyvensenos kompetencija</a:t>
            </a:r>
            <a:endParaRPr sz="1800"/>
          </a:p>
          <a:p>
            <a:pPr marL="12700" marR="5080" lvl="0" indent="381000" algn="r" rtl="0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/>
          </a:p>
        </p:txBody>
      </p:sp>
      <p:sp>
        <p:nvSpPr>
          <p:cNvPr id="210" name="Google Shape;210;p4"/>
          <p:cNvSpPr txBox="1"/>
          <p:nvPr/>
        </p:nvSpPr>
        <p:spPr>
          <a:xfrm>
            <a:off x="495299" y="4640250"/>
            <a:ext cx="39879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41401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Kūrybiškumo kompetencija</a:t>
            </a:r>
            <a:endParaRPr sz="1800"/>
          </a:p>
          <a:p>
            <a:pPr marL="41275" marR="5080" lvl="0" indent="-28575" algn="r" rtl="0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gebėjimas tyrinėti, generuoti, kurti, vertinti sau ir kit iems reikšmingas kūrybines idėjas, produkt us,</a:t>
            </a:r>
            <a:endParaRPr sz="1200"/>
          </a:p>
          <a:p>
            <a:pPr marL="0" marR="508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problemų sprendimus</a:t>
            </a:r>
            <a:endParaRPr sz="1200"/>
          </a:p>
        </p:txBody>
      </p:sp>
      <p:sp>
        <p:nvSpPr>
          <p:cNvPr id="211" name="Google Shape;211;p4"/>
          <p:cNvSpPr txBox="1">
            <a:spLocks noGrp="1"/>
          </p:cNvSpPr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5255037" y="3119663"/>
            <a:ext cx="1617000" cy="2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4720295" y="4338587"/>
            <a:ext cx="7114500" cy="24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7475" rIns="0" bIns="0" anchor="t" anchorCtr="0">
            <a:spAutoFit/>
          </a:bodyPr>
          <a:lstStyle/>
          <a:p>
            <a:pPr marL="302387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Kultūrinė kompetencija</a:t>
            </a:r>
            <a:endParaRPr sz="1800"/>
          </a:p>
          <a:p>
            <a:pPr marL="2978785" marR="5080" lvl="0" indent="0" algn="just" rtl="0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/>
          </a:p>
          <a:p>
            <a:pPr marL="21590" lvl="0" indent="0" algn="l" rtl="0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FFFFF"/>
                </a:solidFill>
              </a:rPr>
              <a:t>Skaitmeninė kompetencija</a:t>
            </a:r>
            <a:endParaRPr sz="1800"/>
          </a:p>
          <a:p>
            <a:pPr marL="12700" lvl="0" indent="0" algn="l" rtl="0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gebėjimas pažinti ir įvaldyti</a:t>
            </a:r>
            <a:endParaRPr sz="1200"/>
          </a:p>
          <a:p>
            <a:pPr marL="12700" marR="3598545" lvl="0" indent="0" algn="l" rtl="0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skaitmenines technologijas, kritiškai ir atsakingai naudotis jomis mokantis, dirbant ir dalyvaujant visuomenės gyvenime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>
            <a:spLocks noGrp="1"/>
          </p:cNvSpPr>
          <p:nvPr>
            <p:ph type="body" idx="1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sz="2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t="2638" r="2638"/>
          <a:stretch/>
        </p:blipFill>
        <p:spPr>
          <a:xfrm>
            <a:off x="1028061" y="797300"/>
            <a:ext cx="10135875" cy="5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>
            <a:spLocks noGrp="1"/>
          </p:cNvSpPr>
          <p:nvPr>
            <p:ph type="body" idx="1"/>
          </p:nvPr>
        </p:nvSpPr>
        <p:spPr>
          <a:xfrm>
            <a:off x="990600" y="190687"/>
            <a:ext cx="103569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PAMOKA</a:t>
            </a:r>
            <a:endParaRPr sz="3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938d39527_1_11"/>
          <p:cNvSpPr txBox="1">
            <a:spLocks noGrp="1"/>
          </p:cNvSpPr>
          <p:nvPr>
            <p:ph type="body" idx="1"/>
          </p:nvPr>
        </p:nvSpPr>
        <p:spPr>
          <a:xfrm>
            <a:off x="3556925" y="746525"/>
            <a:ext cx="4531200" cy="9927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PASIEKIMŲ VERTINIMAS (pavyzdys)</a:t>
            </a:r>
            <a:endParaRPr sz="3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5938d3952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3462"/>
            <a:ext cx="11887197" cy="373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9225" y="408875"/>
            <a:ext cx="6690891" cy="6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818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377025" y="1816550"/>
            <a:ext cx="75288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ttps://www.mokykla2030.lt/ugdymo-turinio-atnaujinimas/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IwAR2U-WMwUtQTdRHcgIUDOFXuzcTh93XxKCOWnnllVY5cpd0dg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_9hdh8DeHs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https://www.mokykla2030.lt/infografikai/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https://www.mokykla2030.lt/wp-content/uploads/2021/10/PASIRENGIMO-DIEGTI-ATNAUJINTAS-BENDRASIAS-PROGRAMAS-ISIVERTINIMO-KRITERIJAI_v13-su-priedais.pdf</a:t>
            </a:r>
            <a:endParaRPr sz="1700">
              <a:solidFill>
                <a:schemeClr val="lt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362200" y="619035"/>
            <a:ext cx="8839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>
                <a:solidFill>
                  <a:schemeClr val="lt1"/>
                </a:solidFill>
              </a:rPr>
              <a:t>Daugiau apie ugdymo turinio atnaujinimą</a:t>
            </a:r>
            <a:endParaRPr sz="3200" b="1">
              <a:solidFill>
                <a:schemeClr val="lt1"/>
              </a:solidFill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77022" y="5029200"/>
            <a:ext cx="11437958" cy="14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404350" y="1816550"/>
            <a:ext cx="3410624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evams-apie-UTA-1-4-1[2023101820163569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Plačiaekranė</PresentationFormat>
  <Paragraphs>53</Paragraphs>
  <Slides>8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4" baseType="lpstr">
      <vt:lpstr>Arial</vt:lpstr>
      <vt:lpstr>Montserrat</vt:lpstr>
      <vt:lpstr>Calibri</vt:lpstr>
      <vt:lpstr>Century Gothic</vt:lpstr>
      <vt:lpstr>Lato</vt:lpstr>
      <vt:lpstr>Focus</vt:lpstr>
      <vt:lpstr>Tėvams apie ugdymo turinio atnaujinimą (UTA)</vt:lpstr>
      <vt:lpstr>Neatitiktis tarp dabartinio turinio ir ateities poreikių</vt:lpstr>
      <vt:lpstr>Ugdymo turinio atnaujinimo principai Kokie elementai keičiasi esmingai?</vt:lpstr>
      <vt:lpstr>Kompetencijomis grįstas ugdymo turinys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Tėvams apie ugdymo turinio atnaujinimą (UTA)</dc:title>
  <dc:creator>Kristina Paulikė</dc:creator>
  <cp:lastModifiedBy>pavilnio mokykla</cp:lastModifiedBy>
  <cp:revision>2</cp:revision>
  <dcterms:created xsi:type="dcterms:W3CDTF">2021-12-22T23:50:15Z</dcterms:created>
  <dcterms:modified xsi:type="dcterms:W3CDTF">2023-10-18T17:17:50Z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